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4" r:id="rId7"/>
    <p:sldId id="265" r:id="rId8"/>
    <p:sldId id="270" r:id="rId9"/>
    <p:sldId id="266" r:id="rId10"/>
    <p:sldId id="267" r:id="rId11"/>
    <p:sldId id="269" r:id="rId12"/>
    <p:sldId id="271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33D978-27EB-4FCE-9D1F-B46EF23A9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A2324E-55AE-40AE-B3EE-CABB45EA1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5A68A2-DD92-4515-8083-A092EEAB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74CC5-4D16-4AAD-8F42-834382D2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FE9A00-E92A-43A2-B174-A454D11E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25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2E05D-8CCE-4FEF-94D0-AF2AB502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6E2D0E-82BA-4FFE-BEF0-67E9602FC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F64D4B-11B7-4B2C-9957-7A2387B6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21BCB6-D12E-48A6-91EC-4CD8B50A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969A0-ED10-4A92-A831-C9DD1FC2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7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3D35D2-B163-4FBE-9881-A8E9A3533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F59875-95BC-4938-A696-6FAF3A208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C9ADDE-BCAD-4ABC-ABC2-2129D21D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A6BAC0-9818-4840-A407-4AFCAF49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04102C-9593-4201-A138-F2F66036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2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D01EF-2734-4BBA-A44C-9DCB26BB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A18FCF-EC9B-4A0E-9CD8-BCFBE2B5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7C2277-6088-4DC3-A6F4-B7E2D5DF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48ABA3-932C-49EE-B863-85B90534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E12EED-1C37-42D6-972F-A35280C0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61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893F6-317E-402D-9220-E4BDE7CB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12355F-4694-4BFE-A0FE-302E38122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EC276C-ABE6-4DFF-B411-F23B0101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361EF-BAED-4B56-969B-4B56DEA1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543F37-0BA3-4BAF-BF01-4387AC8E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98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701D7-D60B-4500-A06F-9421B39B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9DA6FD-9284-4DB0-A219-F51DBEED3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D14682-7A9F-443E-9F77-C88DA6D09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A03B35-5A83-4D0A-BC62-6CDDF9C4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FA618F-F25B-4001-B36C-233ECB11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B5C6C9-9669-466C-AB11-5ADAE149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51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2281D-AC7E-4392-B770-E684B15E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798770-19B0-4308-A6C2-F941E1EE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91BAE5-9AA3-4E3C-8888-E6CA0E09A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DFA1DD-7D80-40CE-A544-423D7BDEB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4D4CE6-B666-41E1-90F2-DA60C86CE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7829FC3-88A4-4236-9A0F-D7383C48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4FD403-6562-4214-9FDA-AF50360A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368D91A-7C47-49BD-A4CA-AA372F08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15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7E376-9916-4411-8185-E37EADD9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B6241A-6031-4754-9344-5D66E6C9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A031B6-B433-4B85-95C3-2EB1802A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1800CC-9009-4829-AF1D-846D1B3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10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B93E84-5522-4512-AC9F-4EB7AC1F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605619-886E-45B3-B667-666B66B8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CB26FB-163D-4C34-AD4C-8D8462A2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1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DFFBD-3181-47C4-A551-AC1BF0B1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67F5B3-2C90-41AA-A5A6-9837E5C67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E05FB1-96DF-4A16-9D44-D475808E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67CF2E-803F-4CDB-B16C-0988F627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96D1DD-DF7E-42F6-9FBA-435116C3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B5C382-2B65-4383-AE41-2CE4A92D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5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07209-D741-4463-8E60-91F116EF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0EA1C0-DBF2-40C7-8FC6-A6AAB5361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F263CF-555E-449D-AC99-DA15ACE82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88432B-DBA0-4DD4-B262-7E637044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8A81F4-BDB7-47BE-937D-F2B8DC21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DF56C6-BD6D-40F0-B967-9344FD96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89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39F8E4-F99C-490C-A04D-0CF90A24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14F911-AAC3-436E-9456-F8DB0974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A8907-D94B-40F9-AB66-7A3C2C768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8105-5A11-4051-A75B-FC88484FE052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C293C-7743-4655-BCF1-A9A3A9908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F294F6-FE0C-4139-92FF-985556FAA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FC65-0DFB-4F61-B513-82416AE76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5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944285-C975-4E2E-9B48-F37D5C44F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51" y="2721105"/>
            <a:ext cx="9910296" cy="2590027"/>
          </a:xfrm>
        </p:spPr>
        <p:txBody>
          <a:bodyPr anchor="t">
            <a:normAutofit fontScale="90000"/>
          </a:bodyPr>
          <a:lstStyle/>
          <a:p>
            <a:pPr algn="l"/>
            <a:r>
              <a:rPr lang="it-IT" sz="6800" dirty="0">
                <a:solidFill>
                  <a:schemeClr val="accent5"/>
                </a:solidFill>
              </a:rPr>
              <a:t>Progetto Salus per Scholam</a:t>
            </a:r>
            <a:br>
              <a:rPr lang="it-IT" sz="6800" dirty="0">
                <a:solidFill>
                  <a:schemeClr val="accent5"/>
                </a:solidFill>
              </a:rPr>
            </a:br>
            <a:r>
              <a:rPr lang="it-IT" sz="6800" dirty="0">
                <a:solidFill>
                  <a:schemeClr val="accent5"/>
                </a:solidFill>
              </a:rPr>
              <a:t>               classi 1A-1B </a:t>
            </a:r>
            <a:br>
              <a:rPr lang="it-IT" sz="6800" dirty="0">
                <a:solidFill>
                  <a:schemeClr val="accent5"/>
                </a:solidFill>
              </a:rPr>
            </a:br>
            <a:r>
              <a:rPr lang="it-IT" sz="6800" dirty="0">
                <a:solidFill>
                  <a:schemeClr val="accent5"/>
                </a:solidFill>
              </a:rPr>
              <a:t>   «L’arancia e i suoi benefici».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7E1280-3863-4515-80F6-B17E44CBD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598" y="1148579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it-IT" dirty="0">
                <a:solidFill>
                  <a:schemeClr val="accent5"/>
                </a:solidFill>
              </a:rPr>
              <a:t>Prima settimana della salute</a:t>
            </a:r>
          </a:p>
          <a:p>
            <a:pPr algn="l"/>
            <a:r>
              <a:rPr lang="it-IT" dirty="0">
                <a:solidFill>
                  <a:schemeClr val="accent5"/>
                </a:solidFill>
              </a:rPr>
              <a:t>Dal 23 al 27 novembre 2020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76146C-F054-4893-9311-7A7EAAF94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" t="19697" r="-653" b="19232"/>
          <a:stretch/>
        </p:blipFill>
        <p:spPr>
          <a:xfrm>
            <a:off x="8172229" y="857156"/>
            <a:ext cx="3282709" cy="19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C8C60D-2BFE-4DB1-9072-F869FA8C0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 r="2" b="6922"/>
          <a:stretch/>
        </p:blipFill>
        <p:spPr>
          <a:xfrm rot="5400000">
            <a:off x="673100" y="698500"/>
            <a:ext cx="5334000" cy="5410200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3E71FD0-D0C2-48FE-9086-4BC6595DD5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069"/>
          <a:stretch/>
        </p:blipFill>
        <p:spPr>
          <a:xfrm rot="5400000">
            <a:off x="6153150" y="704850"/>
            <a:ext cx="533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A16FAE-B976-4AA0-BF87-3F83ABB4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84" y="5961228"/>
            <a:ext cx="9562643" cy="796395"/>
          </a:xfrm>
          <a:solidFill>
            <a:srgbClr val="00B0F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700" b="1" dirty="0">
                <a:solidFill>
                  <a:schemeClr val="accent5"/>
                </a:solidFill>
              </a:rPr>
              <a:t>GEOGRAFIA:</a:t>
            </a:r>
            <a:br>
              <a:rPr lang="en-US" sz="1700" b="1" dirty="0">
                <a:solidFill>
                  <a:schemeClr val="accent5"/>
                </a:solidFill>
              </a:rPr>
            </a:br>
            <a:r>
              <a:rPr lang="en-US" sz="1700" b="1" dirty="0">
                <a:solidFill>
                  <a:schemeClr val="accent5"/>
                </a:solidFill>
              </a:rPr>
              <a:t>Le parole dello spazio con l’arancia.</a:t>
            </a:r>
            <a:br>
              <a:rPr lang="en-US" sz="1700" b="1" dirty="0">
                <a:solidFill>
                  <a:schemeClr val="accent5"/>
                </a:solidFill>
              </a:rPr>
            </a:br>
            <a:r>
              <a:rPr lang="en-US" sz="1700" b="1" dirty="0">
                <a:solidFill>
                  <a:schemeClr val="accent5"/>
                </a:solidFill>
              </a:rPr>
              <a:t>DENTRO E FUORI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3B0804E-800B-48DA-927B-C94655ED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9002" y="361710"/>
            <a:ext cx="4315115" cy="52872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F4BA77-1CFF-4B09-A263-5CD6072C4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4751" y="128578"/>
            <a:ext cx="4315117" cy="57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B417F4-23E8-4C3C-9DD5-F8F4F885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025" y="1560412"/>
            <a:ext cx="4171994" cy="3736540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INGLESE: Gli alimenti che hanno aiutato i personaggi delle favole ad essere forti, intelligenti e pieni di energia. Il termine «Orange», precedentemente usato come colore, riproposto come frutto; rappresentandolo con disegno e coloritura, ne consegue cosa sono le vitamine e in particolar modo la Vitamina 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6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35EFF2-13AE-4228-9E76-0F1F1106E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r="-1" b="23125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9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occhiali, arancia, occhialidiprotezione&#10;&#10;Descrizione generata automaticamente">
            <a:extLst>
              <a:ext uri="{FF2B5EF4-FFF2-40B4-BE49-F238E27FC236}">
                <a16:creationId xmlns:a16="http://schemas.microsoft.com/office/drawing/2014/main" id="{37BE174C-5818-4A25-AEAC-9D5A21AED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9A4002-B808-45A6-86C0-F5DA76B3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it-IT" sz="2300" b="1" dirty="0">
                <a:solidFill>
                  <a:schemeClr val="accent5"/>
                </a:solidFill>
              </a:rPr>
              <a:t>EDUCAZIONE FISICA-MUSICA</a:t>
            </a:r>
            <a:br>
              <a:rPr lang="it-IT" sz="2300" b="1" dirty="0">
                <a:solidFill>
                  <a:schemeClr val="accent5"/>
                </a:solidFill>
              </a:rPr>
            </a:br>
            <a:r>
              <a:rPr lang="it-IT" sz="2300" b="1" dirty="0">
                <a:solidFill>
                  <a:schemeClr val="accent5"/>
                </a:solidFill>
              </a:rPr>
              <a:t>Educazione al ritmo sulle note della canzone «Fortunata Arancia Profumata» con balletto finale.</a:t>
            </a: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9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544B1E-BCF9-426E-9DDD-A4C57980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618" y="3764166"/>
            <a:ext cx="6468209" cy="1736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</a:rPr>
              <a:t>ITALIANO: </a:t>
            </a:r>
            <a:br>
              <a:rPr lang="en-US" sz="1200" b="1" dirty="0">
                <a:solidFill>
                  <a:schemeClr val="accent4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Ascolto della storia </a:t>
            </a:r>
            <a:br>
              <a:rPr lang="en-US" sz="1200" b="1" dirty="0">
                <a:solidFill>
                  <a:schemeClr val="accent4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«Il campo di arance» e discussione guidata.</a:t>
            </a:r>
            <a:br>
              <a:rPr lang="en-US" sz="1200" b="1" dirty="0">
                <a:solidFill>
                  <a:schemeClr val="accent4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Filastrocca: “L’arancia vita…mina”.</a:t>
            </a:r>
            <a:br>
              <a:rPr lang="en-US" sz="1200" b="1" dirty="0">
                <a:solidFill>
                  <a:schemeClr val="accent4"/>
                </a:solidFill>
              </a:rPr>
            </a:br>
            <a:br>
              <a:rPr lang="en-US" sz="1200" b="1" dirty="0">
                <a:solidFill>
                  <a:schemeClr val="accent4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ARTE E IMMAGINE: Rielaborazione grafica della storia.</a:t>
            </a:r>
          </a:p>
        </p:txBody>
      </p:sp>
      <p:pic>
        <p:nvPicPr>
          <p:cNvPr id="6" name="Immagine 5" descr="Immagine che contiene testo, borsa&#10;&#10;Descrizione generata automaticamente">
            <a:extLst>
              <a:ext uri="{FF2B5EF4-FFF2-40B4-BE49-F238E27FC236}">
                <a16:creationId xmlns:a16="http://schemas.microsoft.com/office/drawing/2014/main" id="{047A4995-49A5-433F-90F7-0C7BD532E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4472" b="-3"/>
          <a:stretch/>
        </p:blipFill>
        <p:spPr>
          <a:xfrm>
            <a:off x="4537568" y="399318"/>
            <a:ext cx="2922765" cy="3901647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289F1E-E304-453A-A822-2923D447B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5" y="363135"/>
            <a:ext cx="3836971" cy="51159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18B51B-0AFB-4916-8A00-F67CE0635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r="9820" b="-3"/>
          <a:stretch/>
        </p:blipFill>
        <p:spPr>
          <a:xfrm>
            <a:off x="715069" y="363135"/>
            <a:ext cx="3493005" cy="52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9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0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6F2288D8-899D-4DFB-B227-713775907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6" r="1" b="1"/>
          <a:stretch/>
        </p:blipFill>
        <p:spPr>
          <a:xfrm rot="16200000">
            <a:off x="1464795" y="-1462499"/>
            <a:ext cx="4470867" cy="7395866"/>
          </a:xfrm>
          <a:prstGeom prst="rect">
            <a:avLst/>
          </a:prstGeom>
        </p:spPr>
      </p:pic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379705A8-01DC-48DE-A5DE-D0818E3AC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r="3" b="3"/>
          <a:stretch/>
        </p:blipFill>
        <p:spPr>
          <a:xfrm>
            <a:off x="7499230" y="-2"/>
            <a:ext cx="4689052" cy="2228757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E4B6BBFD-D634-4013-A022-0BFFD6B2A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088"/>
          <a:stretch/>
        </p:blipFill>
        <p:spPr>
          <a:xfrm>
            <a:off x="7499338" y="2324139"/>
            <a:ext cx="4682932" cy="2133380"/>
          </a:xfrm>
          <a:prstGeom prst="rect">
            <a:avLst/>
          </a:prstGeom>
        </p:spPr>
      </p:pic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E551FE67-B094-45D3-BC8D-8B374ACF99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77"/>
          <a:stretch/>
        </p:blipFill>
        <p:spPr>
          <a:xfrm rot="16200000">
            <a:off x="1164145" y="3398387"/>
            <a:ext cx="2291750" cy="4627475"/>
          </a:xfrm>
          <a:prstGeom prst="rect">
            <a:avLst/>
          </a:prstGeom>
        </p:spPr>
      </p:pic>
      <p:pic>
        <p:nvPicPr>
          <p:cNvPr id="13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622A3A46-8FFF-4677-9270-9A6E42691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28582" b="1"/>
          <a:stretch/>
        </p:blipFill>
        <p:spPr>
          <a:xfrm rot="16200000">
            <a:off x="7314955" y="1980954"/>
            <a:ext cx="2291750" cy="746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7DA538-30BB-43E0-BC54-9E299967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dirty="0">
                <a:solidFill>
                  <a:schemeClr val="accent4"/>
                </a:solidFill>
              </a:rPr>
              <a:t>STORIA:</a:t>
            </a:r>
            <a:br>
              <a:rPr lang="en-US" sz="2900" b="1" dirty="0">
                <a:solidFill>
                  <a:schemeClr val="accent4"/>
                </a:solidFill>
              </a:rPr>
            </a:br>
            <a:r>
              <a:rPr lang="en-US" sz="2900" b="1" dirty="0">
                <a:solidFill>
                  <a:schemeClr val="accent4"/>
                </a:solidFill>
              </a:rPr>
              <a:t>L’arancia prima, dopo e infine.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A5FC73-DC7D-4BB3-9654-9525A0BBE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99711" y="-164035"/>
            <a:ext cx="2993390" cy="39911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425C76-797B-44D9-98A0-359EA9D56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830" y="-50821"/>
            <a:ext cx="3027031" cy="3970823"/>
          </a:xfrm>
          <a:prstGeom prst="rect">
            <a:avLst/>
          </a:prstGeom>
        </p:spPr>
      </p:pic>
      <p:pic>
        <p:nvPicPr>
          <p:cNvPr id="10" name="Immagine 9" descr="Immagine che contiene testo, interni, piastrellato, sporco&#10;&#10;Descrizione generata automaticamente">
            <a:extLst>
              <a:ext uri="{FF2B5EF4-FFF2-40B4-BE49-F238E27FC236}">
                <a16:creationId xmlns:a16="http://schemas.microsoft.com/office/drawing/2014/main" id="{F13D7E25-0FF3-453B-8B01-3358274CB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31" y="745785"/>
            <a:ext cx="4807234" cy="23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23045F-3B26-436F-A1EF-7C117932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291" y="2005647"/>
            <a:ext cx="2469624" cy="284607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MATEMATICA:</a:t>
            </a:r>
            <a:br>
              <a:rPr lang="en-US" sz="31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Il concetto di quantità attraverso le arance.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F3685A-BFC4-40D4-A22A-DA763174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6201" b="-1336"/>
          <a:stretch/>
        </p:blipFill>
        <p:spPr>
          <a:xfrm>
            <a:off x="348742" y="458246"/>
            <a:ext cx="3739467" cy="5311488"/>
          </a:xfrm>
          <a:prstGeom prst="rect">
            <a:avLst/>
          </a:prstGeom>
        </p:spPr>
      </p:pic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EC4D70-A592-4269-A7A8-7D2EC645E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r="-2266" b="-1013"/>
          <a:stretch/>
        </p:blipFill>
        <p:spPr>
          <a:xfrm>
            <a:off x="4239585" y="1542862"/>
            <a:ext cx="5200915" cy="33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7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687073-6E38-464D-8998-737B3AD4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42" y="5961229"/>
            <a:ext cx="9827831" cy="810154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900" b="1" kern="1200" dirty="0">
                <a:solidFill>
                  <a:schemeClr val="accent4"/>
                </a:solidFill>
                <a:latin typeface="Abadi" panose="020B0604020104020204" pitchFamily="34" charset="0"/>
              </a:rPr>
              <a:t>SCIENZE:</a:t>
            </a:r>
            <a:br>
              <a:rPr lang="en-US" sz="2900" b="1" kern="1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r>
              <a:rPr lang="en-US" sz="2900" b="1" kern="1200" dirty="0">
                <a:solidFill>
                  <a:schemeClr val="accent4"/>
                </a:solidFill>
                <a:latin typeface="Abadi" panose="020B0604020104020204" pitchFamily="34" charset="0"/>
              </a:rPr>
              <a:t>Scopriamo ed osserviamo l’arancia attraverso i 5 sensi.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8A7CB86-0F54-4AB1-83E9-076587D3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3" y="627400"/>
            <a:ext cx="4262582" cy="31969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1E9C87-A2C7-4453-9B56-CA1413E8F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33" y="530354"/>
            <a:ext cx="4391977" cy="3293983"/>
          </a:xfrm>
          <a:prstGeom prst="rect">
            <a:avLst/>
          </a:prstGeom>
        </p:spPr>
      </p:pic>
      <p:pic>
        <p:nvPicPr>
          <p:cNvPr id="21" name="Immagine 20" descr="Immagine che contiene interni, strumento scrittorio&#10;&#10;Descrizione generata automaticamente">
            <a:extLst>
              <a:ext uri="{FF2B5EF4-FFF2-40B4-BE49-F238E27FC236}">
                <a16:creationId xmlns:a16="http://schemas.microsoft.com/office/drawing/2014/main" id="{458B4B7E-06A0-4250-93C2-7BF8AB5D0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74" y="1129867"/>
            <a:ext cx="2884693" cy="38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4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DDC475-F69C-464E-AB5F-7B1F711D7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r="4" b="25249"/>
          <a:stretch/>
        </p:blipFill>
        <p:spPr>
          <a:xfrm>
            <a:off x="218209" y="94689"/>
            <a:ext cx="4396002" cy="244146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860DCF2-73EC-460F-8B9E-B86FF5D0D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r="2" b="2"/>
          <a:stretch/>
        </p:blipFill>
        <p:spPr>
          <a:xfrm rot="16200000">
            <a:off x="776703" y="2410739"/>
            <a:ext cx="3664185" cy="43960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2EC27E2-D331-42C6-9AE5-81DF7B964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487"/>
          <a:stretch/>
        </p:blipFill>
        <p:spPr>
          <a:xfrm rot="16200000">
            <a:off x="5662964" y="110290"/>
            <a:ext cx="5358117" cy="62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2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E35049-C65D-4D6E-969F-FF670E4F0B49}"/>
              </a:ext>
            </a:extLst>
          </p:cNvPr>
          <p:cNvSpPr txBox="1"/>
          <p:nvPr/>
        </p:nvSpPr>
        <p:spPr>
          <a:xfrm>
            <a:off x="9235249" y="2202973"/>
            <a:ext cx="2304816" cy="245205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SPREMUTA D’ARANCIA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F9658704-8E75-4443-8197-373A5B07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2" b="2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5" name="Immagine 4" descr="Immagine che contiene tavolo, persona, piatto, arancia&#10;&#10;Descrizione generata automaticamente">
            <a:extLst>
              <a:ext uri="{FF2B5EF4-FFF2-40B4-BE49-F238E27FC236}">
                <a16:creationId xmlns:a16="http://schemas.microsoft.com/office/drawing/2014/main" id="{1BDA8B74-E5AA-4D19-B094-95DEBDFD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2079" b="2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08FDF638-7094-4E6D-B770-D81CEA11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B00CBE-B20F-405F-88D2-DC78D1DD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683327"/>
            <a:ext cx="2956421" cy="3323142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TECNOLOGIA: Decoriamo la </a:t>
            </a:r>
            <a:r>
              <a:rPr lang="en-US" sz="36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rielaborazione</a:t>
            </a:r>
            <a:r>
              <a:rPr lang="en-US" sz="39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grafica dell'arancia con la buccia.</a:t>
            </a:r>
          </a:p>
        </p:txBody>
      </p:sp>
      <p:grpSp>
        <p:nvGrpSpPr>
          <p:cNvPr id="34" name="Group 2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cibo, contatore, diverso, parecchi&#10;&#10;Descrizione generata automaticamente">
            <a:extLst>
              <a:ext uri="{FF2B5EF4-FFF2-40B4-BE49-F238E27FC236}">
                <a16:creationId xmlns:a16="http://schemas.microsoft.com/office/drawing/2014/main" id="{B4C1A3E4-473E-4433-9FE4-FC5B5C91A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r="-2" b="-2"/>
          <a:stretch/>
        </p:blipFill>
        <p:spPr>
          <a:xfrm>
            <a:off x="4125081" y="972235"/>
            <a:ext cx="3383280" cy="2414016"/>
          </a:xfrm>
          <a:prstGeom prst="rect">
            <a:avLst/>
          </a:prstGeom>
        </p:spPr>
      </p:pic>
      <p:pic>
        <p:nvPicPr>
          <p:cNvPr id="4" name="Immagine 3" descr="Immagine che contiene cibo, piatto, verdura&#10;&#10;Descrizione generata automaticamente">
            <a:extLst>
              <a:ext uri="{FF2B5EF4-FFF2-40B4-BE49-F238E27FC236}">
                <a16:creationId xmlns:a16="http://schemas.microsoft.com/office/drawing/2014/main" id="{2496BFA8-595D-4B37-9006-B5D77D517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9755" b="-5"/>
          <a:stretch/>
        </p:blipFill>
        <p:spPr>
          <a:xfrm>
            <a:off x="4121338" y="3605954"/>
            <a:ext cx="3383280" cy="2414016"/>
          </a:xfrm>
          <a:prstGeom prst="rect">
            <a:avLst/>
          </a:prstGeom>
        </p:spPr>
      </p:pic>
      <p:pic>
        <p:nvPicPr>
          <p:cNvPr id="10" name="Immagine 9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36A48056-7129-409E-A79E-36645EA8D5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r="255" b="-3"/>
          <a:stretch/>
        </p:blipFill>
        <p:spPr>
          <a:xfrm rot="10800000">
            <a:off x="7755775" y="972235"/>
            <a:ext cx="3438144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5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Tema di Office</vt:lpstr>
      <vt:lpstr>Progetto Salus per Scholam                classi 1A-1B     «L’arancia e i suoi benefici».</vt:lpstr>
      <vt:lpstr>ITALIANO:  Ascolto della storia  «Il campo di arance» e discussione guidata. Filastrocca: “L’arancia vita…mina”.  ARTE E IMMAGINE: Rielaborazione grafica della storia.</vt:lpstr>
      <vt:lpstr>Presentazione standard di PowerPoint</vt:lpstr>
      <vt:lpstr>STORIA: L’arancia prima, dopo e infine.</vt:lpstr>
      <vt:lpstr>MATEMATICA: Il concetto di quantità attraverso le arance.</vt:lpstr>
      <vt:lpstr>SCIENZE: Scopriamo ed osserviamo l’arancia attraverso i 5 sensi.</vt:lpstr>
      <vt:lpstr>Presentazione standard di PowerPoint</vt:lpstr>
      <vt:lpstr>Presentazione standard di PowerPoint</vt:lpstr>
      <vt:lpstr>TECNOLOGIA: Decoriamo la rielaborazione grafica dell'arancia con la buccia.</vt:lpstr>
      <vt:lpstr>Presentazione standard di PowerPoint</vt:lpstr>
      <vt:lpstr>GEOGRAFIA: Le parole dello spazio con l’arancia. DENTRO E FUORI</vt:lpstr>
      <vt:lpstr>INGLESE: Gli alimenti che hanno aiutato i personaggi delle favole ad essere forti, intelligenti e pieni di energia. Il termine «Orange», precedentemente usato come colore, riproposto come frutto; rappresentandolo con disegno e coloritura, ne consegue cosa sono le vitamine e in particolar modo la Vitamina C.</vt:lpstr>
      <vt:lpstr>EDUCAZIONE FISICA-MUSICA Educazione al ritmo sulle note della canzone «Fortunata Arancia Profumata» con balletto finale.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Salus per Scholam                classi 1A-1B     «L’arancia e i suoi benefici».</dc:title>
  <dc:creator>MARGARET ABATE</dc:creator>
  <cp:lastModifiedBy>MARGARET ABATE</cp:lastModifiedBy>
  <cp:revision>2</cp:revision>
  <dcterms:created xsi:type="dcterms:W3CDTF">2020-12-02T14:18:30Z</dcterms:created>
  <dcterms:modified xsi:type="dcterms:W3CDTF">2020-12-02T15:37:13Z</dcterms:modified>
</cp:coreProperties>
</file>